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7010400" cy="119792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0643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2782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850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292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564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598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344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154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693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605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3271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BB1DE-8C06-48C8-A6D5-87E777592E21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1E0C0-DC13-4C5C-A3E4-084008A99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843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comisioninfancia@mpd.gov.ar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400295" y="1519516"/>
            <a:ext cx="1120462" cy="103143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Consejo de Derechos de </a:t>
            </a:r>
            <a:r>
              <a:rPr lang="es-ES" sz="1000" dirty="0" err="1"/>
              <a:t>NNyA</a:t>
            </a:r>
            <a:r>
              <a:rPr lang="es-ES" sz="1000" dirty="0"/>
              <a:t> (Defensorías de </a:t>
            </a:r>
            <a:r>
              <a:rPr lang="es-ES" sz="1000" dirty="0" err="1"/>
              <a:t>NNyA</a:t>
            </a:r>
            <a:r>
              <a:rPr lang="es-ES" sz="1000" dirty="0"/>
              <a:t> y Guardia de Abogados)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1933503" y="1265497"/>
            <a:ext cx="1056067" cy="16942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Detectan vulneración de derechos de un </a:t>
            </a:r>
            <a:r>
              <a:rPr lang="es-ES" sz="1000" dirty="0" err="1"/>
              <a:t>NNoA</a:t>
            </a:r>
            <a:r>
              <a:rPr lang="es-ES" sz="1000" dirty="0"/>
              <a:t> por su familia, particulares, Estado o conducta propia (art 33)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3483856" y="1583042"/>
            <a:ext cx="1120462" cy="862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Adopta medidas de protección  para restituir esos derechos art. 34)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5073677" y="1177777"/>
            <a:ext cx="824248" cy="6119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“Medidas especiales” (art. 35 y 37)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5090856" y="2149947"/>
            <a:ext cx="853813" cy="885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Situaciones de mucha gravedad y urgencia</a:t>
            </a:r>
          </a:p>
        </p:txBody>
      </p:sp>
      <p:sp>
        <p:nvSpPr>
          <p:cNvPr id="7" name="Rectángulo redondeado 6"/>
          <p:cNvSpPr/>
          <p:nvPr/>
        </p:nvSpPr>
        <p:spPr>
          <a:xfrm>
            <a:off x="6309111" y="424836"/>
            <a:ext cx="1298152" cy="93392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Derecho restituido; puede o no haber acompañamiento posterior</a:t>
            </a:r>
          </a:p>
        </p:txBody>
      </p:sp>
      <p:sp>
        <p:nvSpPr>
          <p:cNvPr id="8" name="Rectángulo redondeado 7"/>
          <p:cNvSpPr/>
          <p:nvPr/>
        </p:nvSpPr>
        <p:spPr>
          <a:xfrm>
            <a:off x="7850314" y="1507367"/>
            <a:ext cx="978795" cy="7926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el Consejo dicta una “medida excepcional” (art. 39)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6324732" y="1657894"/>
            <a:ext cx="940157" cy="7131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Si no se soluciona el problema (art. 40)</a:t>
            </a:r>
          </a:p>
        </p:txBody>
      </p:sp>
      <p:sp>
        <p:nvSpPr>
          <p:cNvPr id="10" name="Abrir llave 9"/>
          <p:cNvSpPr/>
          <p:nvPr/>
        </p:nvSpPr>
        <p:spPr>
          <a:xfrm>
            <a:off x="8947615" y="309093"/>
            <a:ext cx="309777" cy="308906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000"/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441099"/>
              </p:ext>
            </p:extLst>
          </p:nvPr>
        </p:nvGraphicFramePr>
        <p:xfrm>
          <a:off x="9217278" y="72737"/>
          <a:ext cx="2690857" cy="3460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66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s-ES" sz="10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Debe dictarse mediante una resolución fundada.</a:t>
                      </a:r>
                      <a:r>
                        <a:rPr lang="es-ES" sz="1000" b="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s-ES" sz="10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No puede fundarse en falta de recursos económicos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424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s-ES" sz="1000" dirty="0"/>
                        <a:t>Plazo de duración máximo de 90 días  (+</a:t>
                      </a:r>
                      <a:r>
                        <a:rPr lang="es-ES" sz="1000" baseline="0" dirty="0"/>
                        <a:t> prórroga por otros 90 días)</a:t>
                      </a:r>
                      <a:endParaRPr lang="es-E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28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ES" sz="1000" dirty="0"/>
                        <a:t>Se separa al </a:t>
                      </a:r>
                      <a:r>
                        <a:rPr lang="es-ES" sz="1000" dirty="0" err="1"/>
                        <a:t>NNoA</a:t>
                      </a:r>
                      <a:r>
                        <a:rPr lang="es-ES" sz="1000" dirty="0"/>
                        <a:t> de sus padres o familia conviviente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28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s-ES" sz="1000" dirty="0"/>
                        <a:t>Se lo</a:t>
                      </a:r>
                      <a:r>
                        <a:rPr lang="es-ES" sz="1000" baseline="0" dirty="0"/>
                        <a:t> aloja con otro familiar o referente; si no lo hay, se lo aloja en un hogar (art. 41)</a:t>
                      </a:r>
                      <a:endParaRPr lang="es-E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641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s-ES" sz="1000" dirty="0"/>
                        <a:t>Debe mantener la convivencia de hermanos (art. 41)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s-ES" sz="1000" dirty="0"/>
                        <a:t>Nunca pueden consistir</a:t>
                      </a:r>
                      <a:r>
                        <a:rPr lang="es-ES" sz="1000" baseline="0" dirty="0"/>
                        <a:t> en privación de la libertad (art. 41)</a:t>
                      </a:r>
                      <a:endParaRPr lang="es-E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187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ES" sz="1000" dirty="0"/>
                        <a:t>    Debe</a:t>
                      </a:r>
                      <a:r>
                        <a:rPr lang="es-ES" sz="1000" baseline="0" dirty="0"/>
                        <a:t> tener control judicial inmediato</a:t>
                      </a:r>
                      <a:endParaRPr lang="es-E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799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es-ES" sz="1000" b="1" dirty="0">
                          <a:solidFill>
                            <a:srgbClr val="FF0000"/>
                          </a:solidFill>
                        </a:rPr>
                        <a:t>    Si</a:t>
                      </a:r>
                      <a:r>
                        <a:rPr lang="es-ES" sz="1000" b="1" baseline="0" dirty="0">
                          <a:solidFill>
                            <a:srgbClr val="FF0000"/>
                          </a:solidFill>
                        </a:rPr>
                        <a:t> se ejecuta la medida y no se dicta la   resolución o no se inicia el control judicial, es ILEGAL (art. 40)</a:t>
                      </a:r>
                      <a:endParaRPr lang="es-ES" sz="1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13" name="Conector recto de flecha 12"/>
          <p:cNvCxnSpPr/>
          <p:nvPr/>
        </p:nvCxnSpPr>
        <p:spPr>
          <a:xfrm>
            <a:off x="1571638" y="2055477"/>
            <a:ext cx="2704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 flipV="1">
            <a:off x="3063152" y="2051609"/>
            <a:ext cx="39672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 flipV="1">
            <a:off x="4709351" y="1651741"/>
            <a:ext cx="299220" cy="207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>
            <a:off x="4690838" y="2422078"/>
            <a:ext cx="236516" cy="128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 flipV="1">
            <a:off x="5976048" y="1065946"/>
            <a:ext cx="210294" cy="2236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/>
          <p:nvPr/>
        </p:nvCxnSpPr>
        <p:spPr>
          <a:xfrm>
            <a:off x="5988514" y="1746769"/>
            <a:ext cx="277213" cy="1491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/>
          <p:nvPr/>
        </p:nvCxnSpPr>
        <p:spPr>
          <a:xfrm>
            <a:off x="7363556" y="1930633"/>
            <a:ext cx="3232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angular 46"/>
          <p:cNvCxnSpPr/>
          <p:nvPr/>
        </p:nvCxnSpPr>
        <p:spPr>
          <a:xfrm flipV="1">
            <a:off x="5989127" y="2115056"/>
            <a:ext cx="1691130" cy="519086"/>
          </a:xfrm>
          <a:prstGeom prst="bentConnector3">
            <a:avLst>
              <a:gd name="adj1" fmla="val 873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H="1" flipV="1">
            <a:off x="135628" y="3470262"/>
            <a:ext cx="11805104" cy="386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ángulo redondeado 58"/>
          <p:cNvSpPr/>
          <p:nvPr/>
        </p:nvSpPr>
        <p:spPr>
          <a:xfrm>
            <a:off x="525919" y="4311121"/>
            <a:ext cx="903636" cy="10594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Consejo dicta la medida excepcional</a:t>
            </a:r>
          </a:p>
        </p:txBody>
      </p:sp>
      <p:sp>
        <p:nvSpPr>
          <p:cNvPr id="60" name="Rectángulo redondeado 59"/>
          <p:cNvSpPr/>
          <p:nvPr/>
        </p:nvSpPr>
        <p:spPr>
          <a:xfrm>
            <a:off x="2049588" y="3995307"/>
            <a:ext cx="783081" cy="162041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Inicio del control de legalidad ante un Juzgado de Familia</a:t>
            </a:r>
          </a:p>
        </p:txBody>
      </p:sp>
      <p:sp>
        <p:nvSpPr>
          <p:cNvPr id="61" name="Rectángulo redondeado 60"/>
          <p:cNvSpPr/>
          <p:nvPr/>
        </p:nvSpPr>
        <p:spPr>
          <a:xfrm>
            <a:off x="3399991" y="4058212"/>
            <a:ext cx="1025430" cy="159517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Juez debe citar a los progenitores y decidir si la medida es o no legal</a:t>
            </a:r>
          </a:p>
        </p:txBody>
      </p:sp>
      <p:sp>
        <p:nvSpPr>
          <p:cNvPr id="62" name="Rectángulo redondeado 61"/>
          <p:cNvSpPr/>
          <p:nvPr/>
        </p:nvSpPr>
        <p:spPr>
          <a:xfrm>
            <a:off x="4621924" y="4058212"/>
            <a:ext cx="1225221" cy="63308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Si se revierte vulneración  de derechos</a:t>
            </a:r>
          </a:p>
        </p:txBody>
      </p:sp>
      <p:sp>
        <p:nvSpPr>
          <p:cNvPr id="63" name="Rectángulo redondeado 62"/>
          <p:cNvSpPr/>
          <p:nvPr/>
        </p:nvSpPr>
        <p:spPr>
          <a:xfrm>
            <a:off x="4630714" y="4952246"/>
            <a:ext cx="1178768" cy="68932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Si no se revierte la vulneración de derechos</a:t>
            </a:r>
          </a:p>
        </p:txBody>
      </p:sp>
      <p:sp>
        <p:nvSpPr>
          <p:cNvPr id="64" name="Rectángulo redondeado 63"/>
          <p:cNvSpPr/>
          <p:nvPr/>
        </p:nvSpPr>
        <p:spPr>
          <a:xfrm>
            <a:off x="6251958" y="4061408"/>
            <a:ext cx="1177214" cy="6025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err="1"/>
              <a:t>NNoA</a:t>
            </a:r>
            <a:r>
              <a:rPr lang="es-ES" sz="1000" dirty="0"/>
              <a:t> regresa al entorno familiar</a:t>
            </a:r>
          </a:p>
        </p:txBody>
      </p:sp>
      <p:sp>
        <p:nvSpPr>
          <p:cNvPr id="65" name="Rectángulo redondeado 64"/>
          <p:cNvSpPr/>
          <p:nvPr/>
        </p:nvSpPr>
        <p:spPr>
          <a:xfrm>
            <a:off x="6705231" y="4793191"/>
            <a:ext cx="854543" cy="104491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El Consejo debe informarlo al Juez</a:t>
            </a:r>
          </a:p>
        </p:txBody>
      </p:sp>
      <p:sp>
        <p:nvSpPr>
          <p:cNvPr id="66" name="Rectángulo redondeado 65"/>
          <p:cNvSpPr/>
          <p:nvPr/>
        </p:nvSpPr>
        <p:spPr>
          <a:xfrm>
            <a:off x="7853412" y="4100814"/>
            <a:ext cx="1388279" cy="48000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Si hay familiar o referente idóneos</a:t>
            </a:r>
          </a:p>
        </p:txBody>
      </p:sp>
      <p:sp>
        <p:nvSpPr>
          <p:cNvPr id="67" name="Rectángulo redondeado 66"/>
          <p:cNvSpPr/>
          <p:nvPr/>
        </p:nvSpPr>
        <p:spPr>
          <a:xfrm>
            <a:off x="7867286" y="4772258"/>
            <a:ext cx="795707" cy="103827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Si no hay familiar o referente idóneos</a:t>
            </a:r>
          </a:p>
        </p:txBody>
      </p:sp>
      <p:sp>
        <p:nvSpPr>
          <p:cNvPr id="68" name="Rectángulo redondeado 67"/>
          <p:cNvSpPr/>
          <p:nvPr/>
        </p:nvSpPr>
        <p:spPr>
          <a:xfrm>
            <a:off x="9664613" y="4139587"/>
            <a:ext cx="1753199" cy="39871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Juez debe otorgarles la guarda</a:t>
            </a:r>
          </a:p>
        </p:txBody>
      </p:sp>
      <p:sp>
        <p:nvSpPr>
          <p:cNvPr id="69" name="Rectángulo redondeado 68"/>
          <p:cNvSpPr/>
          <p:nvPr/>
        </p:nvSpPr>
        <p:spPr>
          <a:xfrm>
            <a:off x="9039140" y="4658312"/>
            <a:ext cx="867718" cy="120708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Debe entrevistar al </a:t>
            </a:r>
            <a:r>
              <a:rPr lang="es-ES" sz="1000" dirty="0" err="1"/>
              <a:t>NNoA</a:t>
            </a:r>
            <a:r>
              <a:rPr lang="es-ES" sz="1000" dirty="0"/>
              <a:t> y a los  padres, y </a:t>
            </a:r>
            <a:r>
              <a:rPr lang="es-ES" sz="1000" dirty="0" err="1"/>
              <a:t>oir</a:t>
            </a:r>
            <a:r>
              <a:rPr lang="es-ES" sz="1000" dirty="0"/>
              <a:t> al Defensor (art 608 y                    609 CCCN)   </a:t>
            </a:r>
          </a:p>
        </p:txBody>
      </p:sp>
      <p:sp>
        <p:nvSpPr>
          <p:cNvPr id="70" name="Flecha derecha 69"/>
          <p:cNvSpPr/>
          <p:nvPr/>
        </p:nvSpPr>
        <p:spPr>
          <a:xfrm>
            <a:off x="1481065" y="4246723"/>
            <a:ext cx="520157" cy="116518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00" dirty="0"/>
              <a:t>24 </a:t>
            </a:r>
            <a:r>
              <a:rPr lang="es-ES" sz="1000" dirty="0" err="1"/>
              <a:t>hs</a:t>
            </a:r>
            <a:r>
              <a:rPr lang="es-ES" sz="1000" dirty="0"/>
              <a:t> (art 40)</a:t>
            </a:r>
          </a:p>
        </p:txBody>
      </p:sp>
      <p:sp>
        <p:nvSpPr>
          <p:cNvPr id="71" name="Flecha derecha 70"/>
          <p:cNvSpPr/>
          <p:nvPr/>
        </p:nvSpPr>
        <p:spPr>
          <a:xfrm>
            <a:off x="2908921" y="4214855"/>
            <a:ext cx="583392" cy="1281889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00" dirty="0"/>
              <a:t>72 </a:t>
            </a:r>
            <a:r>
              <a:rPr lang="es-ES" sz="1000" dirty="0" err="1"/>
              <a:t>hs</a:t>
            </a:r>
            <a:r>
              <a:rPr lang="es-ES" sz="1000" dirty="0"/>
              <a:t> (art 40)</a:t>
            </a:r>
          </a:p>
        </p:txBody>
      </p:sp>
      <p:sp>
        <p:nvSpPr>
          <p:cNvPr id="73" name="Rectángulo 72"/>
          <p:cNvSpPr/>
          <p:nvPr/>
        </p:nvSpPr>
        <p:spPr>
          <a:xfrm>
            <a:off x="566670" y="6250517"/>
            <a:ext cx="11011438" cy="20309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dirty="0"/>
              <a:t>Derecho de la </a:t>
            </a:r>
            <a:r>
              <a:rPr lang="es-ES" sz="1400" dirty="0" err="1"/>
              <a:t>NNoA</a:t>
            </a:r>
            <a:r>
              <a:rPr lang="es-ES" sz="1400" dirty="0"/>
              <a:t> a ser oído y a ser asistido por un abogado de su confianza en todo el proceso (art. 27 ley 26061)</a:t>
            </a:r>
          </a:p>
        </p:txBody>
      </p:sp>
      <p:sp>
        <p:nvSpPr>
          <p:cNvPr id="74" name="Rectángulo 73"/>
          <p:cNvSpPr/>
          <p:nvPr/>
        </p:nvSpPr>
        <p:spPr>
          <a:xfrm>
            <a:off x="566670" y="6502714"/>
            <a:ext cx="11003210" cy="2081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dirty="0"/>
              <a:t>A la </a:t>
            </a:r>
            <a:r>
              <a:rPr lang="es-ES" sz="1400" dirty="0" err="1"/>
              <a:t>NNoA</a:t>
            </a:r>
            <a:r>
              <a:rPr lang="es-ES" sz="1400" dirty="0"/>
              <a:t> lo representa una Defensoría de Menores en todo el proceso. A veces también una Defensoría Tutoría</a:t>
            </a:r>
          </a:p>
        </p:txBody>
      </p:sp>
      <p:sp>
        <p:nvSpPr>
          <p:cNvPr id="85" name="Redondear rectángulo de esquina diagonal 84"/>
          <p:cNvSpPr/>
          <p:nvPr/>
        </p:nvSpPr>
        <p:spPr>
          <a:xfrm>
            <a:off x="566670" y="193183"/>
            <a:ext cx="5572708" cy="312020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¿Cómo se llega a una “medida excepcional”? (ley 26061)</a:t>
            </a:r>
          </a:p>
        </p:txBody>
      </p:sp>
      <p:sp>
        <p:nvSpPr>
          <p:cNvPr id="86" name="Redondear rectángulo de esquina diagonal 85"/>
          <p:cNvSpPr/>
          <p:nvPr/>
        </p:nvSpPr>
        <p:spPr>
          <a:xfrm>
            <a:off x="739148" y="3581007"/>
            <a:ext cx="6525741" cy="274984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¿Cómo es el control judicial de la medida?¿cómo sigue el proceso?</a:t>
            </a:r>
          </a:p>
        </p:txBody>
      </p:sp>
      <p:pic>
        <p:nvPicPr>
          <p:cNvPr id="89" name="Imagen 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3502" y="3079433"/>
            <a:ext cx="7014113" cy="424061"/>
          </a:xfrm>
          <a:prstGeom prst="rect">
            <a:avLst/>
          </a:prstGeom>
        </p:spPr>
      </p:pic>
      <p:cxnSp>
        <p:nvCxnSpPr>
          <p:cNvPr id="91" name="Conector recto de flecha 90"/>
          <p:cNvCxnSpPr/>
          <p:nvPr/>
        </p:nvCxnSpPr>
        <p:spPr>
          <a:xfrm>
            <a:off x="5894080" y="4325663"/>
            <a:ext cx="288780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Flecha derecha 99"/>
          <p:cNvSpPr/>
          <p:nvPr/>
        </p:nvSpPr>
        <p:spPr>
          <a:xfrm>
            <a:off x="5906803" y="4700828"/>
            <a:ext cx="717848" cy="114923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00" dirty="0"/>
              <a:t>24 </a:t>
            </a:r>
            <a:r>
              <a:rPr lang="es-ES" sz="1000" dirty="0" err="1"/>
              <a:t>hs</a:t>
            </a:r>
            <a:r>
              <a:rPr lang="es-ES" sz="1000" dirty="0"/>
              <a:t> (art 607 CCCN)</a:t>
            </a:r>
          </a:p>
        </p:txBody>
      </p:sp>
      <p:sp>
        <p:nvSpPr>
          <p:cNvPr id="101" name="Rectángulo redondeado 100"/>
          <p:cNvSpPr/>
          <p:nvPr/>
        </p:nvSpPr>
        <p:spPr>
          <a:xfrm>
            <a:off x="10302029" y="4894496"/>
            <a:ext cx="1408449" cy="86455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Juez declara la “situación de </a:t>
            </a:r>
            <a:r>
              <a:rPr lang="es-ES" sz="1000" dirty="0" err="1"/>
              <a:t>adoptabilidad</a:t>
            </a:r>
            <a:r>
              <a:rPr lang="es-ES" sz="1000" dirty="0"/>
              <a:t>” del </a:t>
            </a:r>
            <a:r>
              <a:rPr lang="es-ES" sz="1000" dirty="0" err="1"/>
              <a:t>NNoA</a:t>
            </a:r>
            <a:endParaRPr lang="es-ES" sz="1000" dirty="0"/>
          </a:p>
        </p:txBody>
      </p:sp>
      <p:cxnSp>
        <p:nvCxnSpPr>
          <p:cNvPr id="103" name="Conector recto de flecha 102"/>
          <p:cNvCxnSpPr/>
          <p:nvPr/>
        </p:nvCxnSpPr>
        <p:spPr>
          <a:xfrm flipV="1">
            <a:off x="7636399" y="4644714"/>
            <a:ext cx="184814" cy="24978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de flecha 104"/>
          <p:cNvCxnSpPr/>
          <p:nvPr/>
        </p:nvCxnSpPr>
        <p:spPr>
          <a:xfrm flipV="1">
            <a:off x="7640354" y="5341841"/>
            <a:ext cx="180859" cy="6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/>
          <p:cNvCxnSpPr/>
          <p:nvPr/>
        </p:nvCxnSpPr>
        <p:spPr>
          <a:xfrm flipV="1">
            <a:off x="9336424" y="4323271"/>
            <a:ext cx="246336" cy="478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Flecha izquierda y derecha 126"/>
          <p:cNvSpPr/>
          <p:nvPr/>
        </p:nvSpPr>
        <p:spPr>
          <a:xfrm>
            <a:off x="566671" y="5809049"/>
            <a:ext cx="5572708" cy="4045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Dura hasta 180 días (art. 607 CCCN) . El Consejo debe trabajar para restituir los derechos vulnerados </a:t>
            </a:r>
          </a:p>
        </p:txBody>
      </p:sp>
      <p:sp>
        <p:nvSpPr>
          <p:cNvPr id="128" name="Flecha izquierda y derecha 127"/>
          <p:cNvSpPr/>
          <p:nvPr/>
        </p:nvSpPr>
        <p:spPr>
          <a:xfrm>
            <a:off x="7674458" y="5894320"/>
            <a:ext cx="4036020" cy="237881"/>
          </a:xfrm>
          <a:prstGeom prst="left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00" dirty="0"/>
              <a:t>Plazo máximo de 90 días (art. 607 CCCN)</a:t>
            </a:r>
          </a:p>
        </p:txBody>
      </p:sp>
      <p:cxnSp>
        <p:nvCxnSpPr>
          <p:cNvPr id="132" name="Conector recto de flecha 131"/>
          <p:cNvCxnSpPr/>
          <p:nvPr/>
        </p:nvCxnSpPr>
        <p:spPr>
          <a:xfrm>
            <a:off x="8713554" y="5341841"/>
            <a:ext cx="241142" cy="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ector recto de flecha 136"/>
          <p:cNvCxnSpPr/>
          <p:nvPr/>
        </p:nvCxnSpPr>
        <p:spPr>
          <a:xfrm>
            <a:off x="9972090" y="5326775"/>
            <a:ext cx="258396" cy="1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51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2700" y="94250"/>
            <a:ext cx="5383370" cy="44465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b="1" dirty="0"/>
              <a:t>Defensorías de Menores e Incapaces de 1ª Instancia</a:t>
            </a:r>
          </a:p>
          <a:p>
            <a:pPr algn="ctr"/>
            <a:r>
              <a:rPr lang="es-ES" sz="1400" b="1" dirty="0"/>
              <a:t> en lo Civil, Comercial y del Trabajo </a:t>
            </a:r>
            <a:r>
              <a:rPr lang="es-ES" sz="1400" dirty="0"/>
              <a:t>(en cada expediente donde hay </a:t>
            </a:r>
            <a:r>
              <a:rPr lang="es-ES" sz="1400" dirty="0" err="1"/>
              <a:t>NNyA</a:t>
            </a:r>
            <a:r>
              <a:rPr lang="es-ES" sz="1400" dirty="0"/>
              <a:t> interviene una)</a:t>
            </a:r>
          </a:p>
          <a:p>
            <a:pPr algn="ctr"/>
            <a:endParaRPr lang="es-ES" sz="1400" dirty="0"/>
          </a:p>
          <a:p>
            <a:pPr algn="just"/>
            <a:r>
              <a:rPr lang="es-ES" sz="1200" b="1" dirty="0"/>
              <a:t>Funciones</a:t>
            </a:r>
            <a:r>
              <a:rPr lang="es-ES" sz="1200" dirty="0"/>
              <a:t>: Intervenir en todas las causas judiciales que afecte los derechos de </a:t>
            </a:r>
            <a:r>
              <a:rPr lang="es-ES" sz="1200" dirty="0" err="1"/>
              <a:t>NNyA</a:t>
            </a:r>
            <a:r>
              <a:rPr lang="es-ES" sz="1200" dirty="0"/>
              <a:t>; intervenir en cuestiones extrajudiciales ante la ausencia de los representantes, actuar para que se garantice el acceso a la justicia y se respete al interés superior de los </a:t>
            </a:r>
            <a:r>
              <a:rPr lang="es-ES" sz="1200" dirty="0" err="1"/>
              <a:t>NNyA</a:t>
            </a:r>
            <a:r>
              <a:rPr lang="es-ES" sz="1200" dirty="0"/>
              <a:t>, que puedan ejercer su derecho a ser oídos y a que sus opiniones sean tenidas en cuenta; concurrir a las instituciones en donde se encuentren alojados sus asistidos, controlando que sus derechos e intereses sean respetados (entre otras establecidas por el Código Civil y Comercial de la Nación y la ley 27149).</a:t>
            </a:r>
            <a:endParaRPr lang="es-ES" sz="14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i="1" dirty="0"/>
              <a:t>DMI 1 vacante - Cerrito 536 6º - 41245110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i="1" dirty="0"/>
              <a:t>DMI 2 José Atilio Álvarez - Cerrito 536 7º -041245118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i="1" dirty="0"/>
              <a:t>DMI 3 Marcelo Gabriel </a:t>
            </a:r>
            <a:r>
              <a:rPr lang="es-ES" sz="1400" i="1" dirty="0" err="1"/>
              <a:t>Calabrese</a:t>
            </a:r>
            <a:r>
              <a:rPr lang="es-ES" sz="1400" i="1" dirty="0"/>
              <a:t> - Cerrito 536 2º - 41245132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i="1" dirty="0"/>
              <a:t>DMI 4 Marcelo Gustavo Jalil - Cerrito 536 8º - 41245124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i="1" dirty="0"/>
              <a:t>DMI 5 María Teresa </a:t>
            </a:r>
            <a:r>
              <a:rPr lang="es-ES" sz="1400" i="1" dirty="0" err="1"/>
              <a:t>Porcile</a:t>
            </a:r>
            <a:r>
              <a:rPr lang="es-ES" sz="1400" i="1" dirty="0"/>
              <a:t> de </a:t>
            </a:r>
            <a:r>
              <a:rPr lang="es-ES" sz="1400" i="1" dirty="0" err="1"/>
              <a:t>Veltri</a:t>
            </a:r>
            <a:r>
              <a:rPr lang="es-ES" sz="1400" i="1" dirty="0"/>
              <a:t> 7º - Cerrito 536 - 41245120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i="1" dirty="0"/>
              <a:t>DMI 6 Stella Maris García Vigo - Cerrito 536 6º - 41245112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i="1" dirty="0"/>
              <a:t>DMI 7 María Carolina </a:t>
            </a:r>
            <a:r>
              <a:rPr lang="es-ES" sz="1400" i="1" dirty="0" err="1"/>
              <a:t>Paladini</a:t>
            </a:r>
            <a:r>
              <a:rPr lang="es-ES" sz="1400" i="1" dirty="0"/>
              <a:t> </a:t>
            </a:r>
            <a:r>
              <a:rPr lang="es-ES" sz="1400" i="1"/>
              <a:t>– Roque </a:t>
            </a:r>
            <a:r>
              <a:rPr lang="es-ES" sz="1400" i="1" dirty="0"/>
              <a:t>Sáenz Peña 1190 3º - 43826891</a:t>
            </a:r>
          </a:p>
          <a:p>
            <a:pPr algn="ctr"/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>
            <a:off x="6040190" y="94250"/>
            <a:ext cx="5615189" cy="31518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b="1" dirty="0"/>
              <a:t>Defensorías Públicas Tutorías </a:t>
            </a:r>
            <a:r>
              <a:rPr lang="es-ES" sz="1400" dirty="0"/>
              <a:t>(intervienen sólo cuando los jueces los designan como tutores de </a:t>
            </a:r>
            <a:r>
              <a:rPr lang="es-ES" sz="1400" dirty="0" err="1"/>
              <a:t>NNoA</a:t>
            </a:r>
            <a:r>
              <a:rPr lang="es-ES" sz="1400" dirty="0"/>
              <a:t>)</a:t>
            </a:r>
          </a:p>
          <a:p>
            <a:pPr algn="ctr"/>
            <a:endParaRPr lang="es-ES" sz="1400" dirty="0"/>
          </a:p>
          <a:p>
            <a:pPr algn="just"/>
            <a:r>
              <a:rPr lang="es-ES" sz="1200" b="1" dirty="0"/>
              <a:t>Funciones:</a:t>
            </a:r>
            <a:r>
              <a:rPr lang="es-ES" sz="1200" dirty="0"/>
              <a:t> Intervenir por </a:t>
            </a:r>
            <a:r>
              <a:rPr lang="es-ES" sz="1200" dirty="0" err="1"/>
              <a:t>NNyA</a:t>
            </a:r>
            <a:r>
              <a:rPr lang="es-ES" sz="1200" dirty="0"/>
              <a:t> cuando no hay persona que ejerza la responsabilidad parental o cuando hay conflicto de intereses entre aquellos y sus representantes; actuar para que se garantice el acceso a la justicia de </a:t>
            </a:r>
            <a:r>
              <a:rPr lang="es-ES" sz="1200" dirty="0" err="1"/>
              <a:t>NNyA</a:t>
            </a:r>
            <a:r>
              <a:rPr lang="es-ES" sz="1200" dirty="0"/>
              <a:t>; que puedan ejercer su derecho a ser oídos, a que sus opiniones sean tenidas en cuenta, a estar informados; actuar judicial y extrajudicialmente en la defensa de los derechos e intereses de sus asistidos; concurrir a las instituciones en donde se encuentren alojados los </a:t>
            </a:r>
            <a:r>
              <a:rPr lang="es-ES" sz="1200" dirty="0" err="1"/>
              <a:t>NNyA</a:t>
            </a:r>
            <a:r>
              <a:rPr lang="es-ES" sz="1200" dirty="0"/>
              <a:t> asistidos; (entre otras establecidas por el CCCN la ley 27149).</a:t>
            </a:r>
          </a:p>
          <a:p>
            <a:pPr algn="ctr"/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i="1" dirty="0"/>
              <a:t>DPT 1 Juan Pablo Olmo - Montevideo 477 PB 52796512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i="1" dirty="0"/>
              <a:t>DPT 2 Liliana Isabel </a:t>
            </a:r>
            <a:r>
              <a:rPr lang="es-ES" sz="1400" i="1" dirty="0" err="1"/>
              <a:t>Iurman</a:t>
            </a:r>
            <a:r>
              <a:rPr lang="es-ES" sz="1400" i="1" dirty="0"/>
              <a:t> - Montevideo 477 PB 52796513</a:t>
            </a:r>
          </a:p>
        </p:txBody>
      </p:sp>
      <p:sp>
        <p:nvSpPr>
          <p:cNvPr id="4" name="Rectángulo 3"/>
          <p:cNvSpPr/>
          <p:nvPr/>
        </p:nvSpPr>
        <p:spPr>
          <a:xfrm>
            <a:off x="6040191" y="3657601"/>
            <a:ext cx="5615189" cy="291062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/>
              <a:t>Consejo de Derechos de </a:t>
            </a:r>
            <a:r>
              <a:rPr lang="es-ES" sz="1400" b="1" dirty="0" err="1"/>
              <a:t>NNyA</a:t>
            </a:r>
            <a:r>
              <a:rPr lang="es-ES" sz="1400" b="1" dirty="0"/>
              <a:t> del G.C.B.A</a:t>
            </a:r>
            <a:r>
              <a:rPr lang="es-ES" sz="1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s-ES" sz="1200" dirty="0"/>
              <a:t>Las </a:t>
            </a:r>
            <a:r>
              <a:rPr lang="es-ES" sz="1200" u="sng" dirty="0"/>
              <a:t>Defensorías de </a:t>
            </a:r>
            <a:r>
              <a:rPr lang="es-ES" sz="1200" u="sng" dirty="0" err="1"/>
              <a:t>NNyA</a:t>
            </a:r>
            <a:r>
              <a:rPr lang="es-ES" sz="1200" dirty="0"/>
              <a:t> funcionan en cada Comuna. Funciones: brindar asesoramiento, orientación y atención ante situaciones de amenaza o violación de derechos de </a:t>
            </a:r>
            <a:r>
              <a:rPr lang="es-ES" sz="1200" dirty="0" err="1"/>
              <a:t>NNyA</a:t>
            </a:r>
            <a:r>
              <a:rPr lang="es-ES" sz="1200" dirty="0"/>
              <a:t>; otorgan patrocinio jurídico gratuito a </a:t>
            </a:r>
            <a:r>
              <a:rPr lang="es-ES" sz="1200" dirty="0" err="1"/>
              <a:t>NNyA</a:t>
            </a:r>
            <a:r>
              <a:rPr lang="es-ES" sz="1200" dirty="0"/>
              <a:t> y sus familias; procurar que </a:t>
            </a:r>
            <a:r>
              <a:rPr lang="es-ES" sz="1200" dirty="0" err="1"/>
              <a:t>NNyA</a:t>
            </a:r>
            <a:r>
              <a:rPr lang="es-ES" sz="1200" dirty="0"/>
              <a:t> albergados en forma excepcional en hogares regresen a su grupo familiar o familia ampliada  (entre otras, ley 114).</a:t>
            </a:r>
          </a:p>
          <a:p>
            <a:pPr algn="just">
              <a:lnSpc>
                <a:spcPct val="150000"/>
              </a:lnSpc>
            </a:pPr>
            <a:r>
              <a:rPr lang="es-ES" sz="1200" u="sng" dirty="0"/>
              <a:t>Línea 102</a:t>
            </a:r>
            <a:r>
              <a:rPr lang="es-ES" sz="1200" dirty="0"/>
              <a:t>: es un servicio telefónico gratuito de asesoramiento sobre los derechos de </a:t>
            </a:r>
            <a:r>
              <a:rPr lang="es-ES" sz="1200" dirty="0" err="1"/>
              <a:t>NNyA</a:t>
            </a:r>
            <a:r>
              <a:rPr lang="es-ES" sz="1200" dirty="0"/>
              <a:t>.. Funciona las 24 </a:t>
            </a:r>
            <a:r>
              <a:rPr lang="es-ES" sz="1200" dirty="0" err="1"/>
              <a:t>hs</a:t>
            </a:r>
            <a:r>
              <a:rPr lang="es-ES" sz="1200" dirty="0"/>
              <a:t> horas del día, los 365 días del año </a:t>
            </a:r>
          </a:p>
          <a:p>
            <a:pPr algn="just">
              <a:lnSpc>
                <a:spcPct val="150000"/>
              </a:lnSpc>
            </a:pPr>
            <a:endParaRPr lang="es-ES" sz="1200" dirty="0"/>
          </a:p>
          <a:p>
            <a:pPr algn="ctr">
              <a:lnSpc>
                <a:spcPct val="150000"/>
              </a:lnSpc>
            </a:pPr>
            <a:r>
              <a:rPr lang="es-ES" sz="1400" i="1" dirty="0" err="1"/>
              <a:t>Tte</a:t>
            </a:r>
            <a:r>
              <a:rPr lang="es-ES" sz="1400" i="1" dirty="0"/>
              <a:t> </a:t>
            </a:r>
            <a:r>
              <a:rPr lang="es-ES" sz="1400" i="1" dirty="0" err="1"/>
              <a:t>Gral</a:t>
            </a:r>
            <a:r>
              <a:rPr lang="es-ES" sz="1400" i="1" dirty="0"/>
              <a:t> Juan D. Perón 3175 - 50309884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62700" y="5692462"/>
            <a:ext cx="5383370" cy="8757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b="1" dirty="0"/>
              <a:t>Equipo Público de Abogados </a:t>
            </a:r>
            <a:r>
              <a:rPr lang="es-ES" sz="1400" dirty="0"/>
              <a:t>- Asesoría General Tutelar C.A.B.A.</a:t>
            </a:r>
          </a:p>
          <a:p>
            <a:pPr algn="ctr"/>
            <a:r>
              <a:rPr lang="es-ES" sz="1400" dirty="0"/>
              <a:t>Funciones: ofrece asistencia letrada a </a:t>
            </a:r>
            <a:r>
              <a:rPr lang="es-ES" sz="1400" dirty="0" err="1"/>
              <a:t>NNyA</a:t>
            </a:r>
            <a:endParaRPr lang="es-ES" sz="1400" dirty="0"/>
          </a:p>
          <a:p>
            <a:pPr algn="ctr"/>
            <a:r>
              <a:rPr lang="es-ES" sz="1400" i="1" dirty="0"/>
              <a:t>Perú 143 10º - 1522480564 – abogados-mpt@jusbaires.gob.ar</a:t>
            </a:r>
            <a:endParaRPr lang="es-ES" sz="1400" b="1" i="1" u="sng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62700" y="4670368"/>
            <a:ext cx="5383370" cy="8925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AR" sz="1400" b="1" dirty="0"/>
              <a:t>Comisión de Seguimiento del Tratamiento Institucional de </a:t>
            </a:r>
            <a:r>
              <a:rPr lang="es-AR" sz="1400" b="1" dirty="0" err="1"/>
              <a:t>NNyA</a:t>
            </a:r>
            <a:r>
              <a:rPr lang="es-AR" sz="1400" b="1" dirty="0"/>
              <a:t>, Defensoría General de la Nación</a:t>
            </a:r>
            <a:r>
              <a:rPr lang="es-AR" sz="1200" dirty="0"/>
              <a:t>. Realiza monitoreo de las condiciones de alojamiento de las instituciones de </a:t>
            </a:r>
            <a:r>
              <a:rPr lang="es-AR" sz="1200" dirty="0" err="1"/>
              <a:t>NNyA</a:t>
            </a:r>
            <a:r>
              <a:rPr lang="es-AR" sz="1200" dirty="0"/>
              <a:t>. Hipólito </a:t>
            </a:r>
            <a:r>
              <a:rPr lang="es-AR" sz="1200" dirty="0" err="1"/>
              <a:t>Yrigoyen</a:t>
            </a:r>
            <a:r>
              <a:rPr lang="es-AR" sz="1200" dirty="0"/>
              <a:t> 1180 7°- 43817816- </a:t>
            </a:r>
            <a:r>
              <a:rPr lang="es-AR" sz="1200" dirty="0">
                <a:hlinkClick r:id="rId2"/>
              </a:rPr>
              <a:t>comisioninfancia@mpd.gov.ar</a:t>
            </a:r>
            <a:r>
              <a:rPr lang="es-AR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51085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961</Words>
  <Application>Microsoft Office PowerPoint</Application>
  <PresentationFormat>Panorámica</PresentationFormat>
  <Paragraphs>63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Caride, Esteban</dc:creator>
  <cp:lastModifiedBy>macie</cp:lastModifiedBy>
  <cp:revision>50</cp:revision>
  <cp:lastPrinted>2019-05-21T13:31:57Z</cp:lastPrinted>
  <dcterms:created xsi:type="dcterms:W3CDTF">2018-09-10T17:38:01Z</dcterms:created>
  <dcterms:modified xsi:type="dcterms:W3CDTF">2020-11-09T14:09:23Z</dcterms:modified>
</cp:coreProperties>
</file>